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56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C636C1-1DBE-48CE-B458-2170A4A34B01}" type="datetimeFigureOut">
              <a:rPr lang="en-US" smtClean="0"/>
              <a:t>10/17/2014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18802D-FC13-40D2-BE65-9D56B9A4D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2317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2059EA6-A52B-4014-B09F-152729CBCF19}" type="slidenum">
              <a:rPr lang="en-US" altLang="en-US">
                <a:solidFill>
                  <a:prstClr val="black"/>
                </a:solidFill>
              </a:rPr>
              <a:pPr eaLnBrk="1" hangingPunct="1"/>
              <a:t>3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920D819-C1A9-4851-B78A-132CFD712213}" type="slidenum">
              <a:rPr lang="en-US" altLang="en-US">
                <a:solidFill>
                  <a:prstClr val="black"/>
                </a:solidFill>
              </a:rPr>
              <a:pPr eaLnBrk="1" hangingPunct="1"/>
              <a:t>5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3E4FCDE-2243-4FC9-84BB-99A79A83A83E}" type="slidenum">
              <a:rPr lang="en-US" altLang="en-US">
                <a:solidFill>
                  <a:prstClr val="black"/>
                </a:solidFill>
              </a:rPr>
              <a:pPr eaLnBrk="1" hangingPunct="1"/>
              <a:t>6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B46F7D1-5B49-4BAA-A349-31BD2EA29372}" type="slidenum">
              <a:rPr lang="en-US" altLang="en-US">
                <a:solidFill>
                  <a:prstClr val="black"/>
                </a:solidFill>
              </a:rPr>
              <a:pPr eaLnBrk="1" hangingPunct="1"/>
              <a:t>10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04A9C84-3A89-405D-BD10-365BAAA57218}" type="slidenum">
              <a:rPr lang="en-US" altLang="en-US">
                <a:solidFill>
                  <a:prstClr val="black"/>
                </a:solidFill>
              </a:rPr>
              <a:pPr eaLnBrk="1" hangingPunct="1"/>
              <a:t>11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E27A662-C760-4058-B282-0BE8331518A6}" type="slidenum">
              <a:rPr lang="en-US" altLang="en-US">
                <a:solidFill>
                  <a:prstClr val="black"/>
                </a:solidFill>
              </a:rPr>
              <a:pPr eaLnBrk="1" hangingPunct="1"/>
              <a:t>12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0B1AB8A-15A9-473D-8A39-8E11F8FC8EB3}" type="slidenum">
              <a:rPr lang="en-US" altLang="en-US">
                <a:solidFill>
                  <a:prstClr val="black"/>
                </a:solidFill>
              </a:rPr>
              <a:pPr eaLnBrk="1" hangingPunct="1"/>
              <a:t>13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lencoe.com/" TargetMode="External"/><Relationship Id="rId3" Type="http://schemas.openxmlformats.org/officeDocument/2006/relationships/image" Target="../media/image4.png"/><Relationship Id="rId7" Type="http://schemas.openxmlformats.org/officeDocument/2006/relationships/hyperlink" Target="file:///C:\Documents%20and%20Settings\jhakim\Stroudsburg%202009-2010\Intro%20To%20Business\ITB\Assessments\Ch_03_Assessment.ppt" TargetMode="External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hyperlink" Target="file:///C:\Documents%20and%20Settings\jhakim\Stroudsburg%202009-2010\Intro%20To%20Business\ITB\Resources\Ch%2003_Res.pdf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5" descr="section 1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5">
            <a:hlinkClick r:id="" action="ppaction://hlinkshowjump?jump=previousslide"/>
          </p:cNvPr>
          <p:cNvSpPr>
            <a:spLocks noChangeArrowheads="1"/>
          </p:cNvSpPr>
          <p:nvPr userDrawn="1"/>
        </p:nvSpPr>
        <p:spPr bwMode="auto">
          <a:xfrm>
            <a:off x="7297738" y="6384925"/>
            <a:ext cx="525462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" name="Rectangle 6">
            <a:hlinkClick r:id="" action="ppaction://hlinkshowjump?jump=nextslide"/>
          </p:cNvPr>
          <p:cNvSpPr>
            <a:spLocks noChangeArrowheads="1"/>
          </p:cNvSpPr>
          <p:nvPr userDrawn="1"/>
        </p:nvSpPr>
        <p:spPr bwMode="auto">
          <a:xfrm>
            <a:off x="7942263" y="6384925"/>
            <a:ext cx="525462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5" name="Picture 10" descr="white glow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00" y="2952750"/>
            <a:ext cx="457200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1" descr="white glow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5300" y="1914525"/>
            <a:ext cx="457200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9" descr="white glow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538" y="3516313"/>
            <a:ext cx="304800" cy="239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0" descr="white glow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8288" y="3103563"/>
            <a:ext cx="304800" cy="239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2" descr="white glow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3488" y="3019425"/>
            <a:ext cx="261937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3" descr="white glow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7963" y="2951163"/>
            <a:ext cx="261937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4" descr="white glow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5975" y="2949575"/>
            <a:ext cx="261938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5" descr="white glow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7113" y="3016250"/>
            <a:ext cx="261937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Box 27"/>
          <p:cNvSpPr txBox="1">
            <a:spLocks noChangeArrowheads="1"/>
          </p:cNvSpPr>
          <p:nvPr userDrawn="1"/>
        </p:nvSpPr>
        <p:spPr bwMode="gray">
          <a:xfrm>
            <a:off x="5429250" y="514350"/>
            <a:ext cx="1590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smtClean="0">
                <a:solidFill>
                  <a:srgbClr val="FFFFFF"/>
                </a:solidFill>
                <a:cs typeface="Arial" charset="0"/>
              </a:rPr>
              <a:t>Chapter 3</a:t>
            </a:r>
          </a:p>
        </p:txBody>
      </p:sp>
      <p:sp>
        <p:nvSpPr>
          <p:cNvPr id="14" name="Text Box 28"/>
          <p:cNvSpPr txBox="1">
            <a:spLocks noChangeArrowheads="1"/>
          </p:cNvSpPr>
          <p:nvPr userDrawn="1"/>
        </p:nvSpPr>
        <p:spPr bwMode="gray">
          <a:xfrm>
            <a:off x="5429250" y="954088"/>
            <a:ext cx="2930525" cy="137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smtClean="0">
                <a:solidFill>
                  <a:srgbClr val="FFCB05"/>
                </a:solidFill>
                <a:cs typeface="Arial" charset="0"/>
              </a:rPr>
              <a:t>Economic</a:t>
            </a:r>
            <a:br>
              <a:rPr lang="en-US" sz="2800" b="1" smtClean="0">
                <a:solidFill>
                  <a:srgbClr val="FFCB05"/>
                </a:solidFill>
                <a:cs typeface="Arial" charset="0"/>
              </a:rPr>
            </a:br>
            <a:r>
              <a:rPr lang="en-US" sz="2800" b="1" smtClean="0">
                <a:solidFill>
                  <a:srgbClr val="FFCB05"/>
                </a:solidFill>
                <a:cs typeface="Arial" charset="0"/>
              </a:rPr>
              <a:t>Activity in a</a:t>
            </a:r>
            <a:br>
              <a:rPr lang="en-US" sz="2800" b="1" smtClean="0">
                <a:solidFill>
                  <a:srgbClr val="FFCB05"/>
                </a:solidFill>
                <a:cs typeface="Arial" charset="0"/>
              </a:rPr>
            </a:br>
            <a:r>
              <a:rPr lang="en-US" sz="2800" b="1" smtClean="0">
                <a:solidFill>
                  <a:srgbClr val="FFCB05"/>
                </a:solidFill>
                <a:cs typeface="Arial" charset="0"/>
              </a:rPr>
              <a:t>Changing World</a:t>
            </a:r>
          </a:p>
        </p:txBody>
      </p:sp>
      <p:sp>
        <p:nvSpPr>
          <p:cNvPr id="15" name="Text Box 29"/>
          <p:cNvSpPr txBox="1">
            <a:spLocks noChangeArrowheads="1"/>
          </p:cNvSpPr>
          <p:nvPr userDrawn="1"/>
        </p:nvSpPr>
        <p:spPr bwMode="gray">
          <a:xfrm>
            <a:off x="5429250" y="2433638"/>
            <a:ext cx="17922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smtClean="0">
                <a:solidFill>
                  <a:srgbClr val="FFFFFF"/>
                </a:solidFill>
                <a:cs typeface="Arial" charset="0"/>
              </a:rPr>
              <a:t>Section 3.2</a:t>
            </a:r>
          </a:p>
        </p:txBody>
      </p:sp>
      <p:sp>
        <p:nvSpPr>
          <p:cNvPr id="16" name="Text Box 30"/>
          <p:cNvSpPr txBox="1">
            <a:spLocks noChangeArrowheads="1"/>
          </p:cNvSpPr>
          <p:nvPr userDrawn="1"/>
        </p:nvSpPr>
        <p:spPr bwMode="gray">
          <a:xfrm>
            <a:off x="5429250" y="2840038"/>
            <a:ext cx="2500313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smtClean="0">
                <a:solidFill>
                  <a:srgbClr val="FFCB05"/>
                </a:solidFill>
                <a:cs typeface="Arial" charset="0"/>
              </a:rPr>
              <a:t>The Business</a:t>
            </a:r>
            <a:br>
              <a:rPr lang="en-US" sz="2800" b="1" smtClean="0">
                <a:solidFill>
                  <a:srgbClr val="FFCB05"/>
                </a:solidFill>
                <a:cs typeface="Arial" charset="0"/>
              </a:rPr>
            </a:br>
            <a:r>
              <a:rPr lang="en-US" sz="2800" b="1" smtClean="0">
                <a:solidFill>
                  <a:srgbClr val="FFCB05"/>
                </a:solidFill>
                <a:cs typeface="Arial" charset="0"/>
              </a:rPr>
              <a:t>Cycle</a:t>
            </a:r>
          </a:p>
        </p:txBody>
      </p:sp>
      <p:sp>
        <p:nvSpPr>
          <p:cNvPr id="17" name="Rectangle 36">
            <a:hlinkClick r:id="" action="ppaction://hlinkshowjump?jump=endshow" highlightClick="1"/>
          </p:cNvPr>
          <p:cNvSpPr>
            <a:spLocks noChangeArrowheads="1"/>
          </p:cNvSpPr>
          <p:nvPr userDrawn="1"/>
        </p:nvSpPr>
        <p:spPr bwMode="auto">
          <a:xfrm>
            <a:off x="6118225" y="3938588"/>
            <a:ext cx="2278063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8" name="Rectangle 37">
            <a:hlinkClick r:id="rId6" action="ppaction://hlinkfile"/>
          </p:cNvPr>
          <p:cNvSpPr>
            <a:spLocks noChangeArrowheads="1"/>
          </p:cNvSpPr>
          <p:nvPr userDrawn="1"/>
        </p:nvSpPr>
        <p:spPr bwMode="auto">
          <a:xfrm>
            <a:off x="6118225" y="4957763"/>
            <a:ext cx="2278063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9" name="Rectangle 38">
            <a:hlinkClick r:id="rId7" action="ppaction://hlinkpres?slideindex=1&amp;slidetitle="/>
          </p:cNvPr>
          <p:cNvSpPr>
            <a:spLocks noChangeArrowheads="1"/>
          </p:cNvSpPr>
          <p:nvPr userDrawn="1"/>
        </p:nvSpPr>
        <p:spPr bwMode="auto">
          <a:xfrm>
            <a:off x="6118225" y="5476875"/>
            <a:ext cx="2278063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0" name="Rectangle 39">
            <a:hlinkClick r:id="rId8"/>
          </p:cNvPr>
          <p:cNvSpPr>
            <a:spLocks noChangeArrowheads="1"/>
          </p:cNvSpPr>
          <p:nvPr userDrawn="1"/>
        </p:nvSpPr>
        <p:spPr bwMode="auto">
          <a:xfrm>
            <a:off x="6118225" y="4438650"/>
            <a:ext cx="2278063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3011372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5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5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5" presetClass="emph" presetSubtype="0" repeatCount="5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mph" presetSubtype="0" repeatCount="5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5" presetClass="emph" presetSubtype="0" repeatCount="5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5" presetClass="emph" presetSubtype="0" repeatCount="5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mph" presetSubtype="0" repeatCount="5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5" presetClass="emph" presetSubtype="0" repeatCount="5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930098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23075" y="1235075"/>
            <a:ext cx="2166938" cy="48910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0675" y="1235075"/>
            <a:ext cx="6350000" cy="48910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357030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881588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8954375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0675" y="2159000"/>
            <a:ext cx="4257675" cy="3967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0750" y="2159000"/>
            <a:ext cx="4259263" cy="3967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681996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844842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376031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1333860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22761333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55218901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hyperlink" Target="file:///C:\Documents%20and%20Settings\jhakim\Stroudsburg%202009-2010\Intro%20To%20Business\ITB\Assessments\Ch_03_Assessment.ppt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file:///C:\Documents%20and%20Settings\jhakim\Stroudsburg%202009-2010\Intro%20To%20Business\ITB\Resources\Ch%2003_Res.pdf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glencoe.com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5" descr="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0675" y="1235075"/>
            <a:ext cx="8594725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0675" y="2159000"/>
            <a:ext cx="8669338" cy="396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10">
            <a:hlinkClick r:id="" action="ppaction://hlinkshowjump?jump=previousslide"/>
          </p:cNvPr>
          <p:cNvSpPr>
            <a:spLocks noChangeArrowheads="1"/>
          </p:cNvSpPr>
          <p:nvPr/>
        </p:nvSpPr>
        <p:spPr bwMode="auto">
          <a:xfrm>
            <a:off x="7297738" y="6384925"/>
            <a:ext cx="525462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30" name="Rectangle 11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7942263" y="6384925"/>
            <a:ext cx="525462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31" name="Rectangle 26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342900" y="6303963"/>
            <a:ext cx="712788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32" name="Rectangle 27">
            <a:hlinkClick r:id="rId14"/>
          </p:cNvPr>
          <p:cNvSpPr>
            <a:spLocks noChangeArrowheads="1"/>
          </p:cNvSpPr>
          <p:nvPr/>
        </p:nvSpPr>
        <p:spPr bwMode="auto">
          <a:xfrm>
            <a:off x="1582738" y="6303963"/>
            <a:ext cx="712787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33" name="Rectangle 28">
            <a:hlinkClick r:id="rId15" action="ppaction://hlinkfile"/>
          </p:cNvPr>
          <p:cNvSpPr>
            <a:spLocks noChangeArrowheads="1"/>
          </p:cNvSpPr>
          <p:nvPr/>
        </p:nvSpPr>
        <p:spPr bwMode="auto">
          <a:xfrm>
            <a:off x="2857500" y="6303963"/>
            <a:ext cx="98425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34" name="Rectangle 29">
            <a:hlinkClick r:id="rId16" action="ppaction://hlinkpres?slideindex=1&amp;slidetitle="/>
          </p:cNvPr>
          <p:cNvSpPr>
            <a:spLocks noChangeArrowheads="1"/>
          </p:cNvSpPr>
          <p:nvPr/>
        </p:nvSpPr>
        <p:spPr bwMode="auto">
          <a:xfrm>
            <a:off x="4448175" y="6303963"/>
            <a:ext cx="1776413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7679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B4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B400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B400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B400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B40000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B400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B400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B400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B40000"/>
          </a:solidFill>
          <a:latin typeface="Arial" charset="0"/>
        </a:defRPr>
      </a:lvl9pPr>
    </p:titleStyle>
    <p:bodyStyle>
      <a:lvl1pPr marL="457200" indent="-457200" algn="l" rtl="0" eaLnBrk="0" fontAlgn="base" hangingPunct="0">
        <a:lnSpc>
          <a:spcPct val="105000"/>
        </a:lnSpc>
        <a:spcBef>
          <a:spcPct val="30000"/>
        </a:spcBef>
        <a:spcAft>
          <a:spcPct val="0"/>
        </a:spcAft>
        <a:buBlip>
          <a:blip r:embed="rId17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42900" algn="l" rtl="0" eaLnBrk="0" fontAlgn="base" hangingPunct="0">
        <a:lnSpc>
          <a:spcPct val="105000"/>
        </a:lnSpc>
        <a:spcBef>
          <a:spcPct val="3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257300" indent="-228600" algn="l" rtl="0" eaLnBrk="0" fontAlgn="base" hangingPunct="0">
        <a:lnSpc>
          <a:spcPct val="105000"/>
        </a:lnSpc>
        <a:spcBef>
          <a:spcPct val="3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ct val="105000"/>
        </a:lnSpc>
        <a:spcBef>
          <a:spcPct val="3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ct val="105000"/>
        </a:lnSpc>
        <a:spcBef>
          <a:spcPct val="3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ct val="105000"/>
        </a:lnSpc>
        <a:spcBef>
          <a:spcPct val="3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ct val="105000"/>
        </a:lnSpc>
        <a:spcBef>
          <a:spcPct val="3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ct val="105000"/>
        </a:lnSpc>
        <a:spcBef>
          <a:spcPct val="3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ct val="105000"/>
        </a:lnSpc>
        <a:spcBef>
          <a:spcPct val="3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5" Type="http://schemas.openxmlformats.org/officeDocument/2006/relationships/hyperlink" Target="http://www.usdebtclock.org/" TargetMode="External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M4rjOcaNobI&amp;feature=fvst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Objectives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0675" y="1873250"/>
            <a:ext cx="8669338" cy="4252913"/>
          </a:xfrm>
        </p:spPr>
        <p:txBody>
          <a:bodyPr/>
          <a:lstStyle/>
          <a:p>
            <a:pPr>
              <a:lnSpc>
                <a:spcPct val="95000"/>
              </a:lnSpc>
            </a:pPr>
            <a:r>
              <a:rPr lang="en-US" altLang="en-US" smtClean="0"/>
              <a:t>Discuss investment activities that promote economic growth</a:t>
            </a:r>
          </a:p>
          <a:p>
            <a:pPr>
              <a:lnSpc>
                <a:spcPct val="95000"/>
              </a:lnSpc>
            </a:pPr>
            <a:r>
              <a:rPr lang="en-US" altLang="en-US" smtClean="0"/>
              <a:t>Explain borrowing activities by government. Businesses and consumers</a:t>
            </a:r>
          </a:p>
          <a:p>
            <a:pPr>
              <a:lnSpc>
                <a:spcPct val="95000"/>
              </a:lnSpc>
            </a:pPr>
            <a:r>
              <a:rPr lang="en-US" altLang="en-US" smtClean="0"/>
              <a:t>Describe future concerns of economic growth</a:t>
            </a:r>
          </a:p>
          <a:p>
            <a:pPr>
              <a:lnSpc>
                <a:spcPct val="95000"/>
              </a:lnSpc>
            </a:pPr>
            <a:r>
              <a:rPr lang="en-US" altLang="en-US" smtClean="0"/>
              <a:t>Essential Question – how does the government borrow money?</a:t>
            </a:r>
          </a:p>
        </p:txBody>
      </p:sp>
    </p:spTree>
    <p:extLst>
      <p:ext uri="{BB962C8B-B14F-4D97-AF65-F5344CB8AC3E}">
        <p14:creationId xmlns:p14="http://schemas.microsoft.com/office/powerpoint/2010/main" val="9594105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263525" y="1235075"/>
            <a:ext cx="8594725" cy="736600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23408F"/>
                </a:solidFill>
              </a:rPr>
              <a:t>The Bond Market</a:t>
            </a:r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7650" y="1911350"/>
            <a:ext cx="4170363" cy="3967163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altLang="en-US" b="1" smtClean="0"/>
              <a:t>Another investment activity involves the sales of bonds.  </a:t>
            </a:r>
          </a:p>
          <a:p>
            <a:pPr marL="0" indent="0" eaLnBrk="1" hangingPunct="1">
              <a:buFontTx/>
              <a:buNone/>
            </a:pPr>
            <a:r>
              <a:rPr lang="en-US" altLang="en-US" b="1" smtClean="0"/>
              <a:t>If you purchase a bond, you are a </a:t>
            </a:r>
            <a:r>
              <a:rPr lang="en-US" altLang="en-US" b="1" i="1" smtClean="0"/>
              <a:t>creditor…</a:t>
            </a:r>
            <a:r>
              <a:rPr lang="en-US" altLang="en-US" b="1" smtClean="0"/>
              <a:t>it means you lent money to the organization</a:t>
            </a:r>
          </a:p>
        </p:txBody>
      </p:sp>
      <p:pic>
        <p:nvPicPr>
          <p:cNvPr id="48132" name="Picture 4" descr="key term box cop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4388" y="1909763"/>
            <a:ext cx="4378325" cy="418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1797" name="Text Box 5"/>
          <p:cNvSpPr txBox="1">
            <a:spLocks noChangeArrowheads="1"/>
          </p:cNvSpPr>
          <p:nvPr/>
        </p:nvSpPr>
        <p:spPr bwMode="auto">
          <a:xfrm>
            <a:off x="4932363" y="2574925"/>
            <a:ext cx="38242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>
                <a:solidFill>
                  <a:srgbClr val="00803D"/>
                </a:solidFill>
                <a:cs typeface="Arial" charset="0"/>
              </a:rPr>
              <a:t>bond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cs typeface="Arial" charset="0"/>
              </a:rPr>
              <a:t>A bond represents </a:t>
            </a:r>
            <a:r>
              <a:rPr lang="en-US" altLang="en-US" sz="2400" i="1">
                <a:solidFill>
                  <a:srgbClr val="000000"/>
                </a:solidFill>
                <a:cs typeface="Arial" charset="0"/>
              </a:rPr>
              <a:t>debt</a:t>
            </a:r>
            <a:r>
              <a:rPr lang="en-US" altLang="en-US" sz="2400">
                <a:solidFill>
                  <a:srgbClr val="000000"/>
                </a:solidFill>
                <a:cs typeface="Arial" charset="0"/>
              </a:rPr>
              <a:t> for an organization. 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26742556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1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1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1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795" grpId="0" build="p"/>
      <p:bldP spid="16179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263525" y="1235075"/>
            <a:ext cx="8594725" cy="736600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23408F"/>
                </a:solidFill>
              </a:rPr>
              <a:t>Government Debt </a:t>
            </a:r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7650" y="1911350"/>
            <a:ext cx="4170363" cy="3967163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altLang="en-US" smtClean="0"/>
              <a:t>If a </a:t>
            </a:r>
            <a:r>
              <a:rPr lang="en-US" altLang="en-US" i="1" smtClean="0"/>
              <a:t>surplus </a:t>
            </a:r>
            <a:r>
              <a:rPr lang="en-US" altLang="en-US" smtClean="0"/>
              <a:t>exists, government may reduce taxes or increase spending on various programs </a:t>
            </a:r>
          </a:p>
        </p:txBody>
      </p:sp>
      <p:pic>
        <p:nvPicPr>
          <p:cNvPr id="49156" name="Picture 4" descr="key term box cop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4388" y="1909763"/>
            <a:ext cx="4378325" cy="418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1797" name="Text Box 5"/>
          <p:cNvSpPr txBox="1">
            <a:spLocks noChangeArrowheads="1"/>
          </p:cNvSpPr>
          <p:nvPr/>
        </p:nvSpPr>
        <p:spPr bwMode="auto">
          <a:xfrm>
            <a:off x="4932363" y="2574925"/>
            <a:ext cx="3824287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>
                <a:solidFill>
                  <a:srgbClr val="00803D"/>
                </a:solidFill>
                <a:cs typeface="Arial" charset="0"/>
              </a:rPr>
              <a:t>Budget surplus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cs typeface="Arial" charset="0"/>
              </a:rPr>
              <a:t>When the government spends </a:t>
            </a:r>
            <a:r>
              <a:rPr lang="en-US" altLang="en-US" sz="2400" b="1">
                <a:solidFill>
                  <a:srgbClr val="000000"/>
                </a:solidFill>
                <a:cs typeface="Arial" charset="0"/>
              </a:rPr>
              <a:t>LESS</a:t>
            </a:r>
            <a:r>
              <a:rPr lang="en-US" altLang="en-US" sz="2400">
                <a:solidFill>
                  <a:srgbClr val="000000"/>
                </a:solidFill>
                <a:cs typeface="Arial" charset="0"/>
              </a:rPr>
              <a:t> than it takes in. 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20125973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1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1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1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795" grpId="0" build="p"/>
      <p:bldP spid="16179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263525" y="1235075"/>
            <a:ext cx="8594725" cy="736600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23408F"/>
                </a:solidFill>
              </a:rPr>
              <a:t>Government Debt </a:t>
            </a:r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7650" y="1911350"/>
            <a:ext cx="4170363" cy="3967163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endParaRPr lang="en-US" altLang="en-US" smtClean="0"/>
          </a:p>
        </p:txBody>
      </p:sp>
      <p:pic>
        <p:nvPicPr>
          <p:cNvPr id="50180" name="Picture 4" descr="key term box cop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4388" y="1909763"/>
            <a:ext cx="4378325" cy="418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1797" name="Text Box 5"/>
          <p:cNvSpPr txBox="1">
            <a:spLocks noChangeArrowheads="1"/>
          </p:cNvSpPr>
          <p:nvPr/>
        </p:nvSpPr>
        <p:spPr bwMode="auto">
          <a:xfrm>
            <a:off x="4932363" y="2574925"/>
            <a:ext cx="3824287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>
                <a:solidFill>
                  <a:srgbClr val="00803D"/>
                </a:solidFill>
                <a:cs typeface="Arial" charset="0"/>
              </a:rPr>
              <a:t>Budget deficit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cs typeface="Arial" charset="0"/>
              </a:rPr>
              <a:t>When the government spends </a:t>
            </a:r>
            <a:r>
              <a:rPr lang="en-US" altLang="en-US" sz="2400" b="1">
                <a:solidFill>
                  <a:srgbClr val="000000"/>
                </a:solidFill>
                <a:cs typeface="Arial" charset="0"/>
              </a:rPr>
              <a:t>MORE</a:t>
            </a:r>
            <a:r>
              <a:rPr lang="en-US" altLang="en-US" sz="2400">
                <a:solidFill>
                  <a:srgbClr val="000000"/>
                </a:solidFill>
                <a:cs typeface="Arial" charset="0"/>
              </a:rPr>
              <a:t> than it takes in. 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cs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cs typeface="Arial" charset="0"/>
              </a:rPr>
              <a:t>This happens more often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61067381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1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1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1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4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795" grpId="0" build="p"/>
      <p:bldP spid="16179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263525" y="1235075"/>
            <a:ext cx="8594725" cy="736600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23408F"/>
                </a:solidFill>
              </a:rPr>
              <a:t>Government Debt </a:t>
            </a:r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7650" y="1911350"/>
            <a:ext cx="4170363" cy="3967163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endParaRPr lang="en-US" altLang="en-US" smtClean="0"/>
          </a:p>
        </p:txBody>
      </p:sp>
      <p:pic>
        <p:nvPicPr>
          <p:cNvPr id="51204" name="Picture 4" descr="key term box cop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4388" y="1909763"/>
            <a:ext cx="4378325" cy="418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1797" name="Text Box 5"/>
          <p:cNvSpPr txBox="1">
            <a:spLocks noChangeArrowheads="1"/>
          </p:cNvSpPr>
          <p:nvPr/>
        </p:nvSpPr>
        <p:spPr bwMode="auto">
          <a:xfrm>
            <a:off x="4932363" y="2574925"/>
            <a:ext cx="3824287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 dirty="0">
                <a:solidFill>
                  <a:srgbClr val="00803D"/>
                </a:solidFill>
                <a:cs typeface="Arial" charset="0"/>
              </a:rPr>
              <a:t>National debt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cs typeface="Arial" charset="0"/>
              </a:rPr>
              <a:t>The total amount owed by the federal government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2400" dirty="0">
              <a:solidFill>
                <a:srgbClr val="000000"/>
              </a:solidFill>
              <a:cs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cs typeface="Arial" charset="0"/>
                <a:hlinkClick r:id="rId5"/>
              </a:rPr>
              <a:t>www.usdebtclock.org</a:t>
            </a:r>
            <a:endParaRPr lang="en-US" altLang="en-US" sz="2400">
              <a:solidFill>
                <a:srgbClr val="000000"/>
              </a:solidFill>
              <a:cs typeface="Arial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62160744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1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1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1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4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795" grpId="0" build="p"/>
      <p:bldP spid="16179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Investment Activities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Investing can happen in numerous ways:</a:t>
            </a:r>
          </a:p>
          <a:p>
            <a:pPr lvl="1" eaLnBrk="1" hangingPunct="1"/>
            <a:r>
              <a:rPr lang="en-US" altLang="en-US" smtClean="0"/>
              <a:t>You are investing in your future right now by being in school</a:t>
            </a:r>
          </a:p>
          <a:p>
            <a:pPr lvl="1" eaLnBrk="1" hangingPunct="1"/>
            <a:r>
              <a:rPr lang="en-US" altLang="en-US" smtClean="0"/>
              <a:t>Companies invest all the time by buying buildings and equipment</a:t>
            </a:r>
          </a:p>
        </p:txBody>
      </p:sp>
    </p:spTree>
    <p:extLst>
      <p:ext uri="{BB962C8B-B14F-4D97-AF65-F5344CB8AC3E}">
        <p14:creationId xmlns:p14="http://schemas.microsoft.com/office/powerpoint/2010/main" val="79369786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rgbClr val="23408F"/>
                </a:solidFill>
              </a:rPr>
              <a:t>Capital Spending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0675" y="2159000"/>
            <a:ext cx="4170363" cy="3967163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altLang="en-US" b="1" i="1" smtClean="0"/>
              <a:t>Capital Spending</a:t>
            </a:r>
            <a:r>
              <a:rPr lang="en-US" altLang="en-US" b="1" smtClean="0"/>
              <a:t> refers to money spent by a business for an item that will be used over a long period. </a:t>
            </a:r>
            <a:endParaRPr lang="en-US" altLang="en-US" b="1" i="1" smtClean="0"/>
          </a:p>
        </p:txBody>
      </p:sp>
      <p:pic>
        <p:nvPicPr>
          <p:cNvPr id="40964" name="Picture 4" descr="key term box cop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4388" y="1909763"/>
            <a:ext cx="4378325" cy="418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1797" name="Text Box 5"/>
          <p:cNvSpPr txBox="1">
            <a:spLocks noChangeArrowheads="1"/>
          </p:cNvSpPr>
          <p:nvPr/>
        </p:nvSpPr>
        <p:spPr bwMode="auto">
          <a:xfrm>
            <a:off x="4932363" y="2574925"/>
            <a:ext cx="3824287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>
                <a:solidFill>
                  <a:srgbClr val="00803D"/>
                </a:solidFill>
                <a:cs typeface="Arial" charset="0"/>
              </a:rPr>
              <a:t>Capital projects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cs typeface="Arial" charset="0"/>
              </a:rPr>
              <a:t>Involve spending by businesses for items such as land, buildings and equipment and new products. 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02834056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1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1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1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79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>
          <a:xfrm>
            <a:off x="320675" y="1158875"/>
            <a:ext cx="8594725" cy="736600"/>
          </a:xfrm>
        </p:spPr>
        <p:txBody>
          <a:bodyPr/>
          <a:lstStyle/>
          <a:p>
            <a:pPr eaLnBrk="1" hangingPunct="1"/>
            <a:r>
              <a:rPr lang="en-US" altLang="en-US" smtClean="0"/>
              <a:t>Where does the moola come from for all these capital projects!???!?</a:t>
            </a:r>
          </a:p>
        </p:txBody>
      </p:sp>
      <p:sp>
        <p:nvSpPr>
          <p:cNvPr id="41987" name="Content Placeholder 2"/>
          <p:cNvSpPr>
            <a:spLocks noGrp="1"/>
          </p:cNvSpPr>
          <p:nvPr>
            <p:ph idx="1"/>
          </p:nvPr>
        </p:nvSpPr>
        <p:spPr>
          <a:xfrm>
            <a:off x="474663" y="2654300"/>
            <a:ext cx="8669337" cy="3967163"/>
          </a:xfrm>
        </p:spPr>
        <p:txBody>
          <a:bodyPr/>
          <a:lstStyle/>
          <a:p>
            <a:pPr eaLnBrk="1" hangingPunct="1"/>
            <a:r>
              <a:rPr lang="en-US" altLang="en-US" smtClean="0"/>
              <a:t>Personal Savings</a:t>
            </a:r>
          </a:p>
          <a:p>
            <a:pPr eaLnBrk="1" hangingPunct="1"/>
            <a:r>
              <a:rPr lang="en-US" altLang="en-US" smtClean="0"/>
              <a:t>Stock investments</a:t>
            </a:r>
          </a:p>
          <a:p>
            <a:pPr eaLnBrk="1" hangingPunct="1"/>
            <a:r>
              <a:rPr lang="en-US" altLang="en-US" smtClean="0"/>
              <a:t>Bonds </a:t>
            </a:r>
          </a:p>
        </p:txBody>
      </p:sp>
    </p:spTree>
    <p:extLst>
      <p:ext uri="{BB962C8B-B14F-4D97-AF65-F5344CB8AC3E}">
        <p14:creationId xmlns:p14="http://schemas.microsoft.com/office/powerpoint/2010/main" val="398846033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rgbClr val="23408F"/>
                </a:solidFill>
              </a:rPr>
              <a:t>Personal savings….not much else to explain</a:t>
            </a:r>
          </a:p>
        </p:txBody>
      </p:sp>
      <p:pic>
        <p:nvPicPr>
          <p:cNvPr id="43011" name="Picture 4" descr="key term box cop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4388" y="1909763"/>
            <a:ext cx="4378325" cy="418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7820057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rgbClr val="23408F"/>
                </a:solidFill>
              </a:rPr>
              <a:t>The Stock Market </a:t>
            </a:r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2575" y="1968500"/>
            <a:ext cx="4170363" cy="3967163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altLang="en-US" b="1" i="1" smtClean="0"/>
              <a:t>-</a:t>
            </a:r>
            <a:r>
              <a:rPr lang="en-US" altLang="en-US" b="1" smtClean="0"/>
              <a:t>Corporations are a major type of business org.</a:t>
            </a:r>
          </a:p>
          <a:p>
            <a:pPr marL="0" indent="0" eaLnBrk="1" hangingPunct="1">
              <a:buFontTx/>
              <a:buNone/>
            </a:pPr>
            <a:r>
              <a:rPr lang="en-US" altLang="en-US" b="1" i="1" smtClean="0"/>
              <a:t>-</a:t>
            </a:r>
            <a:r>
              <a:rPr lang="en-US" altLang="en-US" b="1" smtClean="0"/>
              <a:t>Businesses can’t come up with all the money on their own so people invest in them</a:t>
            </a:r>
            <a:endParaRPr lang="en-US" altLang="en-US" b="1" i="1" smtClean="0"/>
          </a:p>
        </p:txBody>
      </p:sp>
      <p:pic>
        <p:nvPicPr>
          <p:cNvPr id="44036" name="Picture 4" descr="key term box cop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4388" y="1909763"/>
            <a:ext cx="4378325" cy="418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1797" name="Text Box 5"/>
          <p:cNvSpPr txBox="1">
            <a:spLocks noChangeArrowheads="1"/>
          </p:cNvSpPr>
          <p:nvPr/>
        </p:nvSpPr>
        <p:spPr bwMode="auto">
          <a:xfrm>
            <a:off x="4932363" y="2574925"/>
            <a:ext cx="38242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>
                <a:solidFill>
                  <a:srgbClr val="00803D"/>
                </a:solidFill>
                <a:cs typeface="Arial" charset="0"/>
              </a:rPr>
              <a:t>Stock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cs typeface="Arial" charset="0"/>
              </a:rPr>
              <a:t>Represents ownership in a corporation </a:t>
            </a:r>
          </a:p>
        </p:txBody>
      </p:sp>
      <p:sp>
        <p:nvSpPr>
          <p:cNvPr id="26" name="Bent-Up Arrow 25"/>
          <p:cNvSpPr/>
          <p:nvPr/>
        </p:nvSpPr>
        <p:spPr>
          <a:xfrm>
            <a:off x="1714500" y="4114800"/>
            <a:ext cx="4667250" cy="2190750"/>
          </a:xfrm>
          <a:prstGeom prst="bentUpArrow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67706971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1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1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1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1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1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1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1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795" grpId="0" build="p"/>
      <p:bldP spid="16179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David Choe – graffiti artist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 smtClean="0"/>
              <a:t>Multi-millionaire overnight!</a:t>
            </a:r>
          </a:p>
          <a:p>
            <a:r>
              <a:rPr lang="en-US" altLang="en-US" dirty="0" smtClean="0"/>
              <a:t>Was given the choice for $60,000 or stock to spray paint the walls of Facebook’s office.  </a:t>
            </a:r>
          </a:p>
          <a:p>
            <a:r>
              <a:rPr lang="en-US" altLang="en-US" dirty="0" smtClean="0"/>
              <a:t>He chose stock – now worth more than $200,000,000!</a:t>
            </a:r>
          </a:p>
          <a:p>
            <a:r>
              <a:rPr lang="en-US" altLang="en-US" dirty="0" smtClean="0">
                <a:hlinkClick r:id="rId2"/>
              </a:rPr>
              <a:t>Painting </a:t>
            </a:r>
            <a:r>
              <a:rPr lang="en-US" altLang="en-US" dirty="0" smtClean="0">
                <a:hlinkClick r:id="rId2"/>
              </a:rPr>
              <a:t>Video</a:t>
            </a: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575514254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800" smtClean="0"/>
              <a:t>What causes the value of stocks to change?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Affected by many factors, but the main one is SUPPLY and DEMAND</a:t>
            </a:r>
          </a:p>
          <a:p>
            <a:pPr lvl="1"/>
            <a:r>
              <a:rPr lang="en-US" altLang="en-US" smtClean="0"/>
              <a:t>If a company has higher earnings, more people will DEMAND it’s stock and want to buy it</a:t>
            </a:r>
          </a:p>
          <a:p>
            <a:pPr lvl="1"/>
            <a:r>
              <a:rPr lang="en-US" altLang="en-US" smtClean="0"/>
              <a:t>Causes the value of stock to increase</a:t>
            </a:r>
          </a:p>
        </p:txBody>
      </p:sp>
    </p:spTree>
    <p:extLst>
      <p:ext uri="{BB962C8B-B14F-4D97-AF65-F5344CB8AC3E}">
        <p14:creationId xmlns:p14="http://schemas.microsoft.com/office/powerpoint/2010/main" val="380544267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Stock Market Activity</a:t>
            </a:r>
          </a:p>
        </p:txBody>
      </p:sp>
      <p:sp>
        <p:nvSpPr>
          <p:cNvPr id="471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Go to www.yahoofinance.com</a:t>
            </a:r>
          </a:p>
        </p:txBody>
      </p:sp>
    </p:spTree>
    <p:extLst>
      <p:ext uri="{BB962C8B-B14F-4D97-AF65-F5344CB8AC3E}">
        <p14:creationId xmlns:p14="http://schemas.microsoft.com/office/powerpoint/2010/main" val="41106621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364</Words>
  <Application>Microsoft Office PowerPoint</Application>
  <PresentationFormat>On-screen Show (4:3)</PresentationFormat>
  <Paragraphs>60</Paragraphs>
  <Slides>13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Default Design</vt:lpstr>
      <vt:lpstr>Objectives</vt:lpstr>
      <vt:lpstr>Investment Activities</vt:lpstr>
      <vt:lpstr>Capital Spending</vt:lpstr>
      <vt:lpstr>Where does the moola come from for all these capital projects!???!?</vt:lpstr>
      <vt:lpstr>Personal savings….not much else to explain</vt:lpstr>
      <vt:lpstr>The Stock Market </vt:lpstr>
      <vt:lpstr>David Choe – graffiti artist</vt:lpstr>
      <vt:lpstr>What causes the value of stocks to change?</vt:lpstr>
      <vt:lpstr>Stock Market Activity</vt:lpstr>
      <vt:lpstr>The Bond Market</vt:lpstr>
      <vt:lpstr>Government Debt </vt:lpstr>
      <vt:lpstr>Government Debt </vt:lpstr>
      <vt:lpstr>Government Debt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Objectives</dc:title>
  <dc:creator>Jonathan Hakim</dc:creator>
  <cp:lastModifiedBy>bstromes</cp:lastModifiedBy>
  <cp:revision>3</cp:revision>
  <dcterms:created xsi:type="dcterms:W3CDTF">2014-10-06T19:47:43Z</dcterms:created>
  <dcterms:modified xsi:type="dcterms:W3CDTF">2014-10-17T15:13:59Z</dcterms:modified>
</cp:coreProperties>
</file>